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2" r:id="rId2"/>
    <p:sldId id="275" r:id="rId3"/>
    <p:sldId id="277" r:id="rId4"/>
    <p:sldId id="267" r:id="rId5"/>
    <p:sldId id="266" r:id="rId6"/>
    <p:sldId id="261" r:id="rId7"/>
    <p:sldId id="276" r:id="rId8"/>
    <p:sldId id="265" r:id="rId9"/>
    <p:sldId id="264" r:id="rId10"/>
    <p:sldId id="270" r:id="rId11"/>
    <p:sldId id="278" r:id="rId12"/>
    <p:sldId id="279" r:id="rId13"/>
    <p:sldId id="280" r:id="rId14"/>
    <p:sldId id="281" r:id="rId15"/>
    <p:sldId id="271" r:id="rId16"/>
    <p:sldId id="272" r:id="rId17"/>
    <p:sldId id="282" r:id="rId18"/>
    <p:sldId id="273" r:id="rId19"/>
    <p:sldId id="284" r:id="rId20"/>
    <p:sldId id="269" r:id="rId21"/>
    <p:sldId id="268" r:id="rId22"/>
    <p:sldId id="285" r:id="rId23"/>
    <p:sldId id="286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5341" autoAdjust="0"/>
  </p:normalViewPr>
  <p:slideViewPr>
    <p:cSldViewPr snapToGrid="0" snapToObjects="1"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DAC6-7D27-458C-AF44-4587F3B22FF4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0D55-9CC7-4C2D-8EDA-22944620A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eRSI-Logo-lo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0"/>
            <a:ext cx="6220849" cy="1509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</a:lstStyle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</a:lstStyle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kia"/>
          <a:ea typeface="+mj-ea"/>
          <a:cs typeface="Sk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kia"/>
          <a:ea typeface="+mn-ea"/>
          <a:cs typeface="Sk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kia"/>
          <a:ea typeface="+mn-ea"/>
          <a:cs typeface="Sk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kia"/>
          <a:ea typeface="+mn-ea"/>
          <a:cs typeface="Sk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kia"/>
          <a:ea typeface="+mn-ea"/>
          <a:cs typeface="Sk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kia"/>
          <a:ea typeface="+mn-ea"/>
          <a:cs typeface="Sk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ri-project.eu/ehri-the-proje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raig\Desktop\NECTAR\Collaborative%20environments%20for%20researchers%20-%20YouTube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raig\Desktop\NECTAR\JISC%20-%20Study%20of%20Documents%20and%20Manuscripts%20-%20YouTube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4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Cultural Datasets Consortium Meeting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66" y="3756074"/>
            <a:ext cx="7322234" cy="108321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The ‘infrastructure turn’: Virtual Research Environments (VREs) in the 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332" y="528945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Dr Craig Bellamy</a:t>
            </a:r>
          </a:p>
          <a:p>
            <a:r>
              <a:rPr lang="en-AU" dirty="0" smtClean="0"/>
              <a:t>Analyst Digital Humanities</a:t>
            </a:r>
          </a:p>
          <a:p>
            <a:r>
              <a:rPr lang="en-AU" dirty="0" smtClean="0"/>
              <a:t>Secretary: Australasian Association for Digital Humanities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1: </a:t>
            </a:r>
            <a:r>
              <a:rPr lang="en-AU" dirty="0" err="1" smtClean="0"/>
              <a:t>TextGrid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Large German government funded project (2006+) (Open-grid architecture)</a:t>
            </a:r>
          </a:p>
          <a:p>
            <a:r>
              <a:rPr lang="en-AU" dirty="0" smtClean="0"/>
              <a:t>Part of the larger D-Grid project</a:t>
            </a:r>
          </a:p>
          <a:p>
            <a:r>
              <a:rPr lang="en-AU" i="1" dirty="0" smtClean="0"/>
              <a:t>Phase 2: </a:t>
            </a:r>
            <a:r>
              <a:rPr lang="en-AU" dirty="0" smtClean="0"/>
              <a:t>2009: Virtual Research Environment released June 2011</a:t>
            </a:r>
          </a:p>
          <a:p>
            <a:r>
              <a:rPr lang="en-AU" dirty="0" smtClean="0"/>
              <a:t>2 components (Repository and Laboratory)</a:t>
            </a:r>
          </a:p>
          <a:p>
            <a:pPr lvl="0"/>
            <a:r>
              <a:rPr lang="en-AU" dirty="0" smtClean="0"/>
              <a:t>Core humanities disciplines (phase 2) German language and literature, musicology, (corpus‐ and computer‐) linguistics, medieval Latin, editing glosses, history of arts</a:t>
            </a:r>
          </a:p>
          <a:p>
            <a:pPr lvl="0"/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TextGrid</a:t>
            </a:r>
            <a:r>
              <a:rPr lang="en-AU" dirty="0" smtClean="0"/>
              <a:t> Generic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TextGridLab</a:t>
            </a:r>
            <a:r>
              <a:rPr lang="en-AU" dirty="0" smtClean="0"/>
              <a:t>(oratory) – generic tools</a:t>
            </a:r>
          </a:p>
          <a:p>
            <a:r>
              <a:rPr lang="en-AU" dirty="0" smtClean="0"/>
              <a:t>• Toolbox for collaborative research</a:t>
            </a:r>
          </a:p>
          <a:p>
            <a:r>
              <a:rPr lang="en-AU" dirty="0" smtClean="0"/>
              <a:t>‐ authentication</a:t>
            </a:r>
          </a:p>
          <a:p>
            <a:r>
              <a:rPr lang="en-AU" dirty="0" smtClean="0"/>
              <a:t>‐ project and user management</a:t>
            </a:r>
          </a:p>
          <a:p>
            <a:r>
              <a:rPr lang="en-AU" dirty="0" smtClean="0"/>
              <a:t>‐ navigator</a:t>
            </a:r>
          </a:p>
          <a:p>
            <a:r>
              <a:rPr lang="en-AU" dirty="0" smtClean="0"/>
              <a:t>‐ data import and export</a:t>
            </a:r>
          </a:p>
          <a:p>
            <a:r>
              <a:rPr lang="en-AU" dirty="0" smtClean="0"/>
              <a:t>‐ versioning</a:t>
            </a:r>
          </a:p>
          <a:p>
            <a:r>
              <a:rPr lang="en-AU" dirty="0" smtClean="0"/>
              <a:t>‐ search tools</a:t>
            </a:r>
          </a:p>
          <a:p>
            <a:r>
              <a:rPr lang="en-AU" dirty="0" smtClean="0"/>
              <a:t>‐ </a:t>
            </a:r>
            <a:r>
              <a:rPr lang="en-AU" dirty="0" err="1" smtClean="0"/>
              <a:t>webservice</a:t>
            </a:r>
            <a:r>
              <a:rPr lang="en-AU" dirty="0" smtClean="0"/>
              <a:t> interface (REST and SOAP)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TextGrid</a:t>
            </a:r>
            <a:r>
              <a:rPr lang="en-AU" dirty="0" smtClean="0"/>
              <a:t> Specific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• </a:t>
            </a:r>
            <a:r>
              <a:rPr lang="en-AU" b="1" dirty="0" err="1" smtClean="0"/>
              <a:t>TextGridLab</a:t>
            </a:r>
            <a:endParaRPr lang="en-AU" b="1" dirty="0" smtClean="0"/>
          </a:p>
          <a:p>
            <a:r>
              <a:rPr lang="en-AU" dirty="0" smtClean="0"/>
              <a:t>‐ interactive tools ‐ (eclipse based)</a:t>
            </a:r>
          </a:p>
          <a:p>
            <a:r>
              <a:rPr lang="en-AU" dirty="0" smtClean="0"/>
              <a:t>• XML editor</a:t>
            </a:r>
          </a:p>
          <a:p>
            <a:r>
              <a:rPr lang="en-AU" dirty="0" smtClean="0"/>
              <a:t>• text image linking tool</a:t>
            </a:r>
          </a:p>
          <a:p>
            <a:r>
              <a:rPr lang="en-AU" dirty="0" smtClean="0"/>
              <a:t>• aggregation tool (building corpora)</a:t>
            </a:r>
          </a:p>
          <a:p>
            <a:r>
              <a:rPr lang="en-AU" dirty="0" smtClean="0"/>
              <a:t>• metadata editor</a:t>
            </a:r>
          </a:p>
          <a:p>
            <a:r>
              <a:rPr lang="en-AU" dirty="0" smtClean="0"/>
              <a:t>‐ streaming tools (web service based)</a:t>
            </a:r>
          </a:p>
          <a:p>
            <a:r>
              <a:rPr lang="en-AU" dirty="0" smtClean="0"/>
              <a:t>• collating tool (together with EU </a:t>
            </a:r>
            <a:r>
              <a:rPr lang="en-AU" dirty="0" err="1" smtClean="0"/>
              <a:t>interedition</a:t>
            </a:r>
            <a:r>
              <a:rPr lang="en-AU" dirty="0" smtClean="0"/>
              <a:t> group)</a:t>
            </a:r>
          </a:p>
          <a:p>
            <a:r>
              <a:rPr lang="en-AU" dirty="0" smtClean="0"/>
              <a:t>• </a:t>
            </a:r>
            <a:r>
              <a:rPr lang="en-AU" dirty="0" err="1" smtClean="0"/>
              <a:t>lemmatizer</a:t>
            </a:r>
            <a:endParaRPr lang="en-AU" dirty="0" smtClean="0"/>
          </a:p>
          <a:p>
            <a:r>
              <a:rPr lang="en-AU" dirty="0" smtClean="0"/>
              <a:t>• sorting tool</a:t>
            </a:r>
          </a:p>
          <a:p>
            <a:r>
              <a:rPr lang="en-AU" dirty="0" smtClean="0"/>
              <a:t>• dictionary search tool, dictionary grid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60406" y="-1460408"/>
            <a:ext cx="6223188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2: TAPoR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Launched in 2003</a:t>
            </a:r>
          </a:p>
          <a:p>
            <a:r>
              <a:rPr lang="en-AU" dirty="0" smtClean="0"/>
              <a:t>Text Analysis Portal for Research</a:t>
            </a:r>
          </a:p>
          <a:p>
            <a:r>
              <a:rPr lang="en-AU" dirty="0" smtClean="0"/>
              <a:t>Network of six leading humanities computing centres in Canada</a:t>
            </a:r>
          </a:p>
          <a:p>
            <a:pPr>
              <a:buNone/>
            </a:pPr>
            <a:r>
              <a:rPr lang="en-AU" u="sng" dirty="0" smtClean="0"/>
              <a:t>TAPoR is a portal for:</a:t>
            </a:r>
            <a:r>
              <a:rPr lang="en-AU" dirty="0" smtClean="0"/>
              <a:t> </a:t>
            </a:r>
          </a:p>
          <a:p>
            <a:r>
              <a:rPr lang="en-AU" dirty="0" smtClean="0"/>
              <a:t>Collecting texts - TAPoR lets you keep a library of references with links to original documents on the web or elsewhere </a:t>
            </a:r>
          </a:p>
          <a:p>
            <a:r>
              <a:rPr lang="en-AU" dirty="0" err="1" smtClean="0"/>
              <a:t>Analyzing</a:t>
            </a:r>
            <a:r>
              <a:rPr lang="en-AU" dirty="0" smtClean="0"/>
              <a:t> texts - You can then pass these texts to tools that </a:t>
            </a:r>
            <a:r>
              <a:rPr lang="en-AU" dirty="0" err="1" smtClean="0"/>
              <a:t>analyze</a:t>
            </a:r>
            <a:r>
              <a:rPr lang="en-AU" dirty="0" smtClean="0"/>
              <a:t> the text and then store the results </a:t>
            </a:r>
          </a:p>
          <a:p>
            <a:r>
              <a:rPr lang="en-AU" dirty="0" smtClean="0"/>
              <a:t>Tools on TAPoR are web services not on the TAPoR server</a:t>
            </a:r>
          </a:p>
          <a:p>
            <a:r>
              <a:rPr lang="en-AU" dirty="0" smtClean="0"/>
              <a:t>TAPoR provides a common interface for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3: NINES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2000" b="1" i="1" dirty="0" smtClean="0"/>
              <a:t>N</a:t>
            </a:r>
            <a:r>
              <a:rPr lang="en-AU" sz="2000" i="1" dirty="0" smtClean="0"/>
              <a:t>etworked </a:t>
            </a:r>
            <a:r>
              <a:rPr lang="en-AU" sz="2000" b="1" i="1" dirty="0" smtClean="0"/>
              <a:t>I</a:t>
            </a:r>
            <a:r>
              <a:rPr lang="en-AU" sz="2000" i="1" dirty="0" smtClean="0"/>
              <a:t>nfrastructure for </a:t>
            </a:r>
            <a:r>
              <a:rPr lang="en-AU" sz="2000" b="1" i="1" dirty="0" smtClean="0"/>
              <a:t>N</a:t>
            </a:r>
            <a:r>
              <a:rPr lang="en-AU" sz="2000" i="1" dirty="0" smtClean="0"/>
              <a:t>ineteenth-Century </a:t>
            </a:r>
            <a:r>
              <a:rPr lang="en-AU" sz="2000" b="1" i="1" dirty="0" smtClean="0"/>
              <a:t>E</a:t>
            </a:r>
            <a:r>
              <a:rPr lang="en-AU" sz="2000" i="1" dirty="0" smtClean="0"/>
              <a:t>lectronic </a:t>
            </a:r>
            <a:r>
              <a:rPr lang="en-AU" sz="2000" b="1" i="1" dirty="0" smtClean="0"/>
              <a:t>S</a:t>
            </a:r>
            <a:r>
              <a:rPr lang="en-AU" sz="2000" i="1" dirty="0" smtClean="0"/>
              <a:t>cholarship</a:t>
            </a:r>
          </a:p>
          <a:p>
            <a:pPr>
              <a:buNone/>
            </a:pPr>
            <a:r>
              <a:rPr lang="en-AU" sz="2000" dirty="0" smtClean="0"/>
              <a:t>Goals:</a:t>
            </a:r>
          </a:p>
          <a:p>
            <a:r>
              <a:rPr lang="en-AU" sz="2000" dirty="0" smtClean="0"/>
              <a:t>to serve as a peer-reviewing body for digital work in the long 19th-century (1770-1920), British and American;</a:t>
            </a:r>
          </a:p>
          <a:p>
            <a:r>
              <a:rPr lang="en-AU" sz="2000" dirty="0" smtClean="0"/>
              <a:t>peer-reviewing and legitimating digital literary editing, to support scholars’ priorities and best practices in the creation of digital research materials;</a:t>
            </a:r>
          </a:p>
          <a:p>
            <a:r>
              <a:rPr lang="en-AU" sz="2000" dirty="0" smtClean="0"/>
              <a:t>to develop software tools for new and traditional forms of research and critical analysis.</a:t>
            </a:r>
          </a:p>
          <a:p>
            <a:pPr>
              <a:buNone/>
            </a:pPr>
            <a:r>
              <a:rPr lang="en-AU" sz="2000" dirty="0" smtClean="0"/>
              <a:t>It provides scholars with access to a federated digital environment and a suite of computerised analytic and interpretive tools.</a:t>
            </a:r>
          </a:p>
          <a:p>
            <a:r>
              <a:rPr lang="en-AU" sz="2000" b="1" i="1" dirty="0" smtClean="0"/>
              <a:t>NINES is currently aggregating 670,373 </a:t>
            </a:r>
            <a:r>
              <a:rPr lang="en-AU" sz="2000" b="1" i="1" dirty="0" err="1" smtClean="0"/>
              <a:t>peer‑reviewed</a:t>
            </a:r>
            <a:r>
              <a:rPr lang="en-AU" sz="2000" b="1" i="1" dirty="0" smtClean="0"/>
              <a:t> digital objects from 96 federated sites.</a:t>
            </a:r>
          </a:p>
          <a:p>
            <a:endParaRPr lang="en-AU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NINES </a:t>
            </a:r>
            <a:r>
              <a:rPr lang="en-AU" dirty="0" err="1" smtClean="0"/>
              <a:t>Juxta</a:t>
            </a:r>
            <a:r>
              <a:rPr lang="en-AU" dirty="0" smtClean="0"/>
              <a:t> tool</a:t>
            </a:r>
            <a:endParaRPr lang="en-AU" dirty="0"/>
          </a:p>
        </p:txBody>
      </p:sp>
      <p:pic>
        <p:nvPicPr>
          <p:cNvPr id="6" name="Content Placeholder 5" descr="juxta_ni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8890"/>
            <a:ext cx="9143999" cy="52472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4: DARIAH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	EU 7</a:t>
            </a:r>
            <a:r>
              <a:rPr lang="en-AU" baseline="30000" dirty="0" smtClean="0"/>
              <a:t>th</a:t>
            </a:r>
            <a:r>
              <a:rPr lang="en-AU" dirty="0" smtClean="0"/>
              <a:t> Framework Programme funded large scale project</a:t>
            </a:r>
          </a:p>
          <a:p>
            <a:r>
              <a:rPr lang="en-AU" dirty="0" smtClean="0"/>
              <a:t>Preparations started in 2008, construction in 2011 and operational in 2016</a:t>
            </a:r>
          </a:p>
          <a:p>
            <a:r>
              <a:rPr lang="en-AU" dirty="0" smtClean="0"/>
              <a:t>Aimed to be as decentralised as possible</a:t>
            </a:r>
          </a:p>
          <a:p>
            <a:pPr>
              <a:buNone/>
            </a:pPr>
            <a:r>
              <a:rPr lang="en-AU" u="sng" dirty="0" smtClean="0"/>
              <a:t>Outputs:</a:t>
            </a:r>
          </a:p>
          <a:p>
            <a:r>
              <a:rPr lang="en-AU" dirty="0" smtClean="0"/>
              <a:t>Technological services and tutorials to link data archives into the DARIAH network</a:t>
            </a:r>
          </a:p>
          <a:p>
            <a:r>
              <a:rPr lang="en-AU" dirty="0" smtClean="0"/>
              <a:t>Software and consultancy for emerging data centres</a:t>
            </a:r>
          </a:p>
          <a:p>
            <a:r>
              <a:rPr lang="en-AU" dirty="0" smtClean="0"/>
              <a:t>An interoperability layer (links data centres)</a:t>
            </a:r>
          </a:p>
          <a:p>
            <a:r>
              <a:rPr lang="en-AU" dirty="0" smtClean="0"/>
              <a:t>Means of linking into DARIAH for countries/disciplines that don’t yet have a Digital Humanities infrastructure</a:t>
            </a:r>
          </a:p>
          <a:p>
            <a:r>
              <a:rPr lang="en-AU" dirty="0" smtClean="0"/>
              <a:t>Best practices and guidelines for individual researchers to foster data interoperability and preservation across the DARIAH network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5: European Holocaust research Infrastructure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EU Funded 7</a:t>
            </a:r>
            <a:r>
              <a:rPr lang="en-AU" baseline="30000" dirty="0" smtClean="0"/>
              <a:t>th</a:t>
            </a:r>
            <a:r>
              <a:rPr lang="en-AU" dirty="0" smtClean="0"/>
              <a:t> Framework</a:t>
            </a:r>
          </a:p>
          <a:p>
            <a:r>
              <a:rPr lang="en-AU" dirty="0" smtClean="0"/>
              <a:t>20 organisations</a:t>
            </a:r>
          </a:p>
          <a:p>
            <a:r>
              <a:rPr lang="en-AU" dirty="0" smtClean="0"/>
              <a:t>VRE developed at CeRCH, Kings College London </a:t>
            </a:r>
          </a:p>
          <a:p>
            <a:r>
              <a:rPr lang="en-AU" dirty="0" smtClean="0"/>
              <a:t>4 year project,  7 million Euros</a:t>
            </a:r>
          </a:p>
          <a:p>
            <a:r>
              <a:rPr lang="en-AU" dirty="0" smtClean="0"/>
              <a:t>1200 collections (so far)</a:t>
            </a:r>
          </a:p>
          <a:p>
            <a:r>
              <a:rPr lang="en-AU" dirty="0" smtClean="0"/>
              <a:t>Strong stand of unknown material...</a:t>
            </a:r>
          </a:p>
          <a:p>
            <a:pPr>
              <a:buNone/>
            </a:pPr>
            <a:r>
              <a:rPr lang="en-AU" dirty="0" smtClean="0">
                <a:hlinkClick r:id="rId2"/>
              </a:rPr>
              <a:t>http://www.ehri-project.eu/ehri-the-project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Surf Foundation (Netherlands)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llaborative environments for researchers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3552" y="1417639"/>
            <a:ext cx="6991642" cy="460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The Human VRE?</a:t>
            </a:r>
            <a:endParaRPr lang="en-AU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4898" y="1237958"/>
            <a:ext cx="4557933" cy="45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 smtClean="0"/>
              <a:t>Research needs shape the VRE...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http://www.versi.edu.au/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1960098"/>
            <a:ext cx="3269566" cy="384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(Scientific) Collaboration on the Internet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...‘five factors—the nature of the work, common ground, collaboration readiness, management, technical readiness all contribute to the success of a ‘</a:t>
            </a:r>
            <a:r>
              <a:rPr lang="en-AU" dirty="0" err="1" smtClean="0"/>
              <a:t>collaboratory</a:t>
            </a:r>
            <a:r>
              <a:rPr lang="en-AU" dirty="0" smtClean="0"/>
              <a:t>’ (VRE). 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(Olson, Zimmerman, Boss, p89)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tensions..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“...two key tensions in achieving these goals have been identified: the greater the diversity, the less common ground and trust, which together impede the understanding of each other and the production of new ideas; and the larger the scale, the greater the coordination overhead, increasing exponentially rather that linearly”</a:t>
            </a:r>
          </a:p>
          <a:p>
            <a:pPr>
              <a:buNone/>
            </a:pPr>
            <a:r>
              <a:rPr lang="en-AU" sz="2200" dirty="0" smtClean="0"/>
              <a:t>(Olson, Zimmerman, Boss, p89)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Final thoughts: finding common ground…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Humanities research the starting point</a:t>
            </a:r>
            <a:r>
              <a:rPr lang="en-US" sz="6000" dirty="0" smtClean="0"/>
              <a:t>!</a:t>
            </a:r>
            <a:endParaRPr lang="en-US" sz="6000" dirty="0" smtClean="0"/>
          </a:p>
          <a:p>
            <a:r>
              <a:rPr lang="en-US" sz="6000" dirty="0" smtClean="0"/>
              <a:t>What </a:t>
            </a:r>
            <a:r>
              <a:rPr lang="en-US" sz="6000" dirty="0" smtClean="0"/>
              <a:t>epistemic communities and computational paradigms does it support  (existing models versus a new model</a:t>
            </a:r>
            <a:r>
              <a:rPr lang="en-US" sz="6000" dirty="0" smtClean="0"/>
              <a:t>?) What is being shared? (standards etc.)</a:t>
            </a:r>
            <a:endParaRPr lang="en-US" sz="6000" dirty="0" smtClean="0"/>
          </a:p>
          <a:p>
            <a:r>
              <a:rPr lang="en-US" sz="6000" dirty="0" smtClean="0"/>
              <a:t>What collaborative activities may it support? </a:t>
            </a:r>
          </a:p>
          <a:p>
            <a:r>
              <a:rPr lang="en-US" sz="6000" dirty="0" smtClean="0"/>
              <a:t>What new research questions may be asked (scenarios, compelling research stories, outputs)?</a:t>
            </a:r>
          </a:p>
          <a:p>
            <a:r>
              <a:rPr lang="en-US" sz="6000" dirty="0" smtClean="0"/>
              <a:t>What </a:t>
            </a:r>
            <a:r>
              <a:rPr lang="en-US" sz="6000" dirty="0" smtClean="0"/>
              <a:t>may </a:t>
            </a:r>
            <a:r>
              <a:rPr lang="en-US" sz="6000" i="1" dirty="0" smtClean="0"/>
              <a:t>scale</a:t>
            </a:r>
            <a:r>
              <a:rPr lang="en-US" sz="6000" dirty="0" smtClean="0"/>
              <a:t> mean in this project (</a:t>
            </a:r>
            <a:r>
              <a:rPr lang="en-US" sz="6000" dirty="0" err="1" smtClean="0"/>
              <a:t>ie</a:t>
            </a:r>
            <a:r>
              <a:rPr lang="en-US" sz="6000" dirty="0" smtClean="0"/>
              <a:t>. are there questions beyond the work of one individual researcher? </a:t>
            </a:r>
          </a:p>
          <a:p>
            <a:r>
              <a:rPr lang="en-US" sz="6000" dirty="0" smtClean="0"/>
              <a:t>What are the risks (risks to humanities academic practice, ‘two cultures’ risks? And finding common ground between the technology-led issues and humanities questions is not trivial)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 smtClean="0"/>
              <a:t>JISC - Study of Documents and Manuscripts 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JISC - Study of Documents and Manuscripts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0160" y="1223889"/>
            <a:ext cx="7005711" cy="47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The Landscape...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Digital Humanities (growing energy in the field; Australia and Internationally)</a:t>
            </a:r>
          </a:p>
          <a:p>
            <a:endParaRPr lang="en-AU" dirty="0" smtClean="0"/>
          </a:p>
          <a:p>
            <a:r>
              <a:rPr lang="en-AU" dirty="0" smtClean="0"/>
              <a:t>eResearch (‘eScience’, ‘</a:t>
            </a:r>
            <a:r>
              <a:rPr lang="en-AU" dirty="0" err="1" smtClean="0"/>
              <a:t>Cyberinfrastructure</a:t>
            </a:r>
            <a:r>
              <a:rPr lang="en-AU" dirty="0" smtClean="0"/>
              <a:t>’)</a:t>
            </a:r>
          </a:p>
          <a:p>
            <a:endParaRPr lang="en-AU" dirty="0" smtClean="0"/>
          </a:p>
          <a:p>
            <a:r>
              <a:rPr lang="en-AU" dirty="0" smtClean="0"/>
              <a:t>Virtual Research Environments (VREs) in the humanities (examples)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Digital Humanities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DH (…a focus on methods). Long relationship with Computer Science</a:t>
            </a:r>
          </a:p>
          <a:p>
            <a:r>
              <a:rPr lang="en-US" dirty="0" smtClean="0"/>
              <a:t>Interdisciplary and largely research driven</a:t>
            </a:r>
            <a:r>
              <a:rPr lang="en-US" dirty="0"/>
              <a:t> </a:t>
            </a:r>
            <a:r>
              <a:rPr lang="en-US" dirty="0" smtClean="0"/>
              <a:t>(computational)</a:t>
            </a:r>
          </a:p>
          <a:p>
            <a:r>
              <a:rPr lang="en-US" dirty="0" smtClean="0"/>
              <a:t>Led by US, UK, Germany, Italy, Japan</a:t>
            </a:r>
          </a:p>
          <a:p>
            <a:r>
              <a:rPr lang="en-US" dirty="0" smtClean="0"/>
              <a:t>Long history (dating back to the 1940s)</a:t>
            </a:r>
          </a:p>
          <a:p>
            <a:r>
              <a:rPr lang="en-US" dirty="0" smtClean="0"/>
              <a:t>DH largely exists within existing humanities ‘infrastructures’ (journals, centres, departments, conferences, associations etc.) And within cultural institutions…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eResearch and the Humanities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700" dirty="0" smtClean="0"/>
              <a:t>Infrastructure movement (eScience, Cyberinfrastruture)</a:t>
            </a:r>
          </a:p>
          <a:p>
            <a:r>
              <a:rPr lang="en-US" sz="3700" dirty="0" smtClean="0"/>
              <a:t>Infrastructure movement has a healthy relationship with the humanities in UK, Canada through various </a:t>
            </a:r>
            <a:r>
              <a:rPr lang="en-US" sz="3700" dirty="0" err="1" smtClean="0"/>
              <a:t>programmes</a:t>
            </a:r>
            <a:r>
              <a:rPr lang="en-US" sz="3700" dirty="0" smtClean="0"/>
              <a:t> and tools</a:t>
            </a:r>
          </a:p>
          <a:p>
            <a:r>
              <a:rPr lang="en-US" sz="3700" dirty="0" smtClean="0"/>
              <a:t>Largely scientific paradigm (and we must avoid the ‘nothing there in the first place’ notions of ‘infrastructure’ and ‘collaboration’ in the humanities and other external pressures from science and technology (</a:t>
            </a:r>
            <a:r>
              <a:rPr lang="en-US" sz="3700" dirty="0" err="1" smtClean="0"/>
              <a:t>ie</a:t>
            </a:r>
            <a:r>
              <a:rPr lang="en-US" sz="3700" dirty="0" smtClean="0"/>
              <a:t>. empiricism, positivist)</a:t>
            </a:r>
          </a:p>
          <a:p>
            <a:r>
              <a:rPr lang="en-US" sz="3700" dirty="0" smtClean="0"/>
              <a:t>It needs to address more than one specific research need to qualify as </a:t>
            </a:r>
            <a:r>
              <a:rPr lang="en-US" sz="3700" i="1" dirty="0" smtClean="0"/>
              <a:t>infrastructure</a:t>
            </a:r>
          </a:p>
          <a:p>
            <a:endParaRPr lang="en-US" sz="37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VREs Examples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“...the humanities need to consider the multiple opportunities associated with cyberinfrastucture, whilst maintaining epistemic integrity and avoiding modelling new infrastructure uncritically after existing models” </a:t>
            </a:r>
            <a:r>
              <a:rPr lang="en-AU" sz="2000" dirty="0" smtClean="0"/>
              <a:t>(</a:t>
            </a:r>
            <a:r>
              <a:rPr lang="en-AU" sz="2000" dirty="0" err="1" smtClean="0"/>
              <a:t>Patrik</a:t>
            </a:r>
            <a:r>
              <a:rPr lang="en-AU" sz="2000" dirty="0" smtClean="0"/>
              <a:t> </a:t>
            </a:r>
            <a:r>
              <a:rPr lang="en-AU" sz="2000" dirty="0" err="1" smtClean="0"/>
              <a:t>Svensson</a:t>
            </a:r>
            <a:r>
              <a:rPr lang="en-AU" sz="2000" dirty="0" smtClean="0"/>
              <a:t>, DHQ, Winter 2011)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Virtual Research Environments (VREs)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‘VRE’ largely coined by JISC in the UK through their VRE programme</a:t>
            </a:r>
          </a:p>
          <a:p>
            <a:r>
              <a:rPr lang="en-US" dirty="0" smtClean="0"/>
              <a:t>US uses the term ‘</a:t>
            </a:r>
            <a:r>
              <a:rPr lang="en-AU" i="1" dirty="0" smtClean="0"/>
              <a:t>Collaboratory’</a:t>
            </a:r>
          </a:p>
          <a:p>
            <a:r>
              <a:rPr lang="en-US" dirty="0" smtClean="0"/>
              <a:t>Fairly new territory for the digital humanities and broader humanities (past 5-10 years in humanities, 20 years in Science)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VREs (examples)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TextGrid</a:t>
            </a:r>
            <a:r>
              <a:rPr lang="en-US" dirty="0" smtClean="0"/>
              <a:t> (Germany)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TAPoR</a:t>
            </a:r>
            <a:r>
              <a:rPr lang="en-US" dirty="0" smtClean="0"/>
              <a:t> (Canada)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NINES (USA)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DARIAH (EU)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Holocaust (EU)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SI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VeRSI-new</Template>
  <TotalTime>1264</TotalTime>
  <Words>1120</Words>
  <Application>Microsoft Office PowerPoint</Application>
  <PresentationFormat>On-screen Show (4:3)</PresentationFormat>
  <Paragraphs>173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VeRSI-new</vt:lpstr>
      <vt:lpstr>Cultural Datasets Consortium Meeting</vt:lpstr>
      <vt:lpstr>Surf Foundation (Netherlands)</vt:lpstr>
      <vt:lpstr>JISC - Study of Documents and Manuscripts  </vt:lpstr>
      <vt:lpstr>The Landscape...</vt:lpstr>
      <vt:lpstr>Digital Humanities</vt:lpstr>
      <vt:lpstr>eResearch and the Humanities </vt:lpstr>
      <vt:lpstr>VREs Examples</vt:lpstr>
      <vt:lpstr>Virtual Research Environments (VREs) </vt:lpstr>
      <vt:lpstr>VREs (examples)</vt:lpstr>
      <vt:lpstr>1: TextGrid</vt:lpstr>
      <vt:lpstr>TextGrid Generic tools</vt:lpstr>
      <vt:lpstr>TextGrid Specific Tools</vt:lpstr>
      <vt:lpstr>Slide 13</vt:lpstr>
      <vt:lpstr>Slide 14</vt:lpstr>
      <vt:lpstr>2: TAPoR</vt:lpstr>
      <vt:lpstr>3: NINES</vt:lpstr>
      <vt:lpstr>NINES Juxta tool</vt:lpstr>
      <vt:lpstr>4: DARIAH</vt:lpstr>
      <vt:lpstr>5: European Holocaust research Infrastructure</vt:lpstr>
      <vt:lpstr>The Human VRE?</vt:lpstr>
      <vt:lpstr>Research needs shape the VRE...</vt:lpstr>
      <vt:lpstr>(Scientific) Collaboration on the Internet</vt:lpstr>
      <vt:lpstr>Key tensions..</vt:lpstr>
      <vt:lpstr>Final thoughts: finding common ground…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Lyle</dc:creator>
  <cp:lastModifiedBy>Craig</cp:lastModifiedBy>
  <cp:revision>59</cp:revision>
  <dcterms:created xsi:type="dcterms:W3CDTF">2009-08-03T05:02:20Z</dcterms:created>
  <dcterms:modified xsi:type="dcterms:W3CDTF">2011-09-01T11:17:24Z</dcterms:modified>
</cp:coreProperties>
</file>