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2" r:id="rId2"/>
    <p:sldId id="267" r:id="rId3"/>
    <p:sldId id="266" r:id="rId4"/>
    <p:sldId id="274" r:id="rId5"/>
    <p:sldId id="272" r:id="rId6"/>
    <p:sldId id="275" r:id="rId7"/>
    <p:sldId id="273" r:id="rId8"/>
    <p:sldId id="277" r:id="rId9"/>
    <p:sldId id="289" r:id="rId10"/>
    <p:sldId id="290" r:id="rId11"/>
    <p:sldId id="282" r:id="rId12"/>
    <p:sldId id="296" r:id="rId13"/>
    <p:sldId id="281" r:id="rId14"/>
    <p:sldId id="298" r:id="rId15"/>
    <p:sldId id="286" r:id="rId16"/>
    <p:sldId id="300" r:id="rId17"/>
    <p:sldId id="305" r:id="rId18"/>
    <p:sldId id="306" r:id="rId19"/>
    <p:sldId id="295" r:id="rId20"/>
    <p:sldId id="297" r:id="rId21"/>
    <p:sldId id="308" r:id="rId22"/>
    <p:sldId id="293" r:id="rId23"/>
    <p:sldId id="264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339" autoAdjust="0"/>
    <p:restoredTop sz="95341" autoAdjust="0"/>
  </p:normalViewPr>
  <p:slideViewPr>
    <p:cSldViewPr snapToGrid="0" snapToObjects="1">
      <p:cViewPr>
        <p:scale>
          <a:sx n="50" d="100"/>
          <a:sy n="50" d="100"/>
        </p:scale>
        <p:origin x="-1722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BDAC6-7D27-458C-AF44-4587F3B22FF4}" type="datetimeFigureOut">
              <a:rPr lang="en-US" smtClean="0"/>
              <a:pPr/>
              <a:t>12/12/2011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A0D55-9CC7-4C2D-8EDA-22944620A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A0D55-9CC7-4C2D-8EDA-22944620AFF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Skia"/>
                <a:cs typeface="Sk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Skia"/>
                <a:cs typeface="Sk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kia"/>
                <a:cs typeface="Skia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kia"/>
                <a:cs typeface="Skia"/>
              </a:defRPr>
            </a:lvl1pPr>
          </a:lstStyle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kia"/>
                <a:cs typeface="Skia"/>
              </a:defRPr>
            </a:lvl1pPr>
          </a:lstStyle>
          <a:p>
            <a:fld id="{E350C031-A307-2D48-8A4B-33FBFDA231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VeRSI-Logo-lon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0"/>
            <a:ext cx="6220849" cy="15095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eRSI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62" y="6156885"/>
            <a:ext cx="1497756" cy="619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eRSI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62" y="6156885"/>
            <a:ext cx="1497756" cy="619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eRSI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62" y="6156885"/>
            <a:ext cx="1497756" cy="619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eRSI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62" y="6156885"/>
            <a:ext cx="1497756" cy="619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kia"/>
                <a:cs typeface="Skia"/>
              </a:defRPr>
            </a:lvl1pPr>
          </a:lstStyle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kia"/>
                <a:cs typeface="Skia"/>
              </a:defRPr>
            </a:lvl1pPr>
          </a:lstStyle>
          <a:p>
            <a:fld id="{E350C031-A307-2D48-8A4B-33FBFDA231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kia"/>
          <a:ea typeface="+mj-ea"/>
          <a:cs typeface="Sk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Skia"/>
          <a:ea typeface="+mn-ea"/>
          <a:cs typeface="Sk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Skia"/>
          <a:ea typeface="+mn-ea"/>
          <a:cs typeface="Sk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kia"/>
          <a:ea typeface="+mn-ea"/>
          <a:cs typeface="Sk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Skia"/>
          <a:ea typeface="+mn-ea"/>
          <a:cs typeface="Sk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Skia"/>
          <a:ea typeface="+mn-ea"/>
          <a:cs typeface="Sk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-958.ibm.com/software/data/cognos/manyeye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ardian.co.uk/uk/interactive/2011/dec/07/london-riots-twitter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42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latin typeface="Arial Black" pitchFamily="34" charset="0"/>
              </a:rPr>
              <a:t>Humanities perspectives on digital scholarship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332" y="3756074"/>
            <a:ext cx="7322234" cy="108321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AU" b="1" i="1" dirty="0" smtClean="0"/>
              <a:t>Dual levels of significance in Australian historical data: the case for equilibrium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00332" y="5289452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Dr Craig Bellamy</a:t>
            </a:r>
          </a:p>
          <a:p>
            <a:r>
              <a:rPr lang="en-AU" dirty="0" smtClean="0"/>
              <a:t>Analyst Digital Humanities</a:t>
            </a:r>
          </a:p>
          <a:p>
            <a:r>
              <a:rPr lang="en-AU" dirty="0" smtClean="0"/>
              <a:t>Secretary: Australasian Association for Digital Humanities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AU" sz="4400" dirty="0" smtClean="0"/>
              <a:t>Sometimes...</a:t>
            </a:r>
            <a:endParaRPr lang="en-AU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http://www.versi.edu.au/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Value-adding...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sz="4400" dirty="0" smtClean="0"/>
              <a:t>Locatable (ANDS)</a:t>
            </a:r>
          </a:p>
          <a:p>
            <a:r>
              <a:rPr lang="en-AU" sz="4400" dirty="0" smtClean="0"/>
              <a:t>Reusable (Open Data: API, RDF, XML TEI</a:t>
            </a:r>
          </a:p>
          <a:p>
            <a:r>
              <a:rPr lang="en-AU" sz="4400" dirty="0" smtClean="0"/>
              <a:t>Machine Readable: data of more value when combined with other data</a:t>
            </a:r>
          </a:p>
          <a:p>
            <a:pPr>
              <a:buNone/>
            </a:pPr>
            <a:r>
              <a:rPr lang="en-AU" sz="4400" i="1" dirty="0" smtClean="0"/>
              <a:t>..</a:t>
            </a:r>
            <a:r>
              <a:rPr lang="en-AU" sz="4400" i="1" dirty="0" smtClean="0">
                <a:solidFill>
                  <a:schemeClr val="accent5">
                    <a:lumMod val="50000"/>
                  </a:schemeClr>
                </a:solidFill>
              </a:rPr>
              <a:t>and People (the Digital Humanities)</a:t>
            </a:r>
          </a:p>
          <a:p>
            <a:pPr>
              <a:buNone/>
            </a:pPr>
            <a:r>
              <a:rPr lang="en-AU" sz="4400" dirty="0" smtClean="0"/>
              <a:t> </a:t>
            </a:r>
            <a:endParaRPr lang="en-AU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http://trove.nla.gov.au/result?q=8+hour+day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Adding a scholarly layer...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Data doesn’t ‘speak for itself’; it can be secondary or primary evidence about historical phenomena (contextual metadata important)</a:t>
            </a:r>
          </a:p>
          <a:p>
            <a:r>
              <a:rPr lang="en-AU" dirty="0" smtClean="0"/>
              <a:t>It doesn't exist outside of interpretation (</a:t>
            </a:r>
            <a:r>
              <a:rPr lang="en-AU" dirty="0" err="1" smtClean="0"/>
              <a:t>ie</a:t>
            </a:r>
            <a:r>
              <a:rPr lang="en-AU" dirty="0" smtClean="0"/>
              <a:t>. expert knowledge).Better systems need to be developed to aid re-use and  interpretation (</a:t>
            </a:r>
            <a:r>
              <a:rPr lang="en-AU" dirty="0" err="1" smtClean="0"/>
              <a:t>ie</a:t>
            </a:r>
            <a:r>
              <a:rPr lang="en-AU" dirty="0" smtClean="0"/>
              <a:t>. facsimile copies often don’t aid in interpretation)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http://www.pachube.com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4713515" cy="365125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http://www-958.ibm.com/software/data/cognos/manyeyes/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813629" cy="365125"/>
          </a:xfrm>
        </p:spPr>
        <p:txBody>
          <a:bodyPr/>
          <a:lstStyle/>
          <a:p>
            <a:r>
              <a:rPr lang="en-US" dirty="0" smtClean="0"/>
              <a:t>http://www-958.ibm.com/software/data/cognos/manyeyes/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866900" y="-136526"/>
            <a:ext cx="11830050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http://criminalintent.org/getting-started/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 descr="Getting-started-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is historical significance?</a:t>
            </a:r>
          </a:p>
          <a:p>
            <a:endParaRPr lang="en-AU" dirty="0" smtClean="0"/>
          </a:p>
          <a:p>
            <a:r>
              <a:rPr lang="en-AU" dirty="0" smtClean="0"/>
              <a:t>What is historical significant data?</a:t>
            </a:r>
          </a:p>
          <a:p>
            <a:endParaRPr lang="en-AU" dirty="0" smtClean="0"/>
          </a:p>
          <a:p>
            <a:r>
              <a:rPr lang="en-AU" dirty="0" smtClean="0"/>
              <a:t>What is a ‘dual level of historical significant data? (and why this is important for preservation)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399" cy="4278086"/>
          </a:xfrm>
        </p:spPr>
        <p:txBody>
          <a:bodyPr/>
          <a:lstStyle/>
          <a:p>
            <a:pPr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48115" y="6356350"/>
            <a:ext cx="5428342" cy="365125"/>
          </a:xfrm>
        </p:spPr>
        <p:txBody>
          <a:bodyPr/>
          <a:lstStyle/>
          <a:p>
            <a:r>
              <a:rPr lang="en-US" dirty="0" smtClean="0"/>
              <a:t>http://www.nytimes.com/2011/08/18/books/old-bailey-trials-are-tabulated-for-scholars-online.html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Content Placeholder 5" descr="18oldbailey2-pop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" y="274638"/>
            <a:ext cx="8766629" cy="6446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Content Placeholder 5" descr="roar-tiger-animal-wallpap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57943" y="6171684"/>
            <a:ext cx="818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http://www.guardian.co.uk/uk/interactive/2011/dec/07/london-riots-twitter</a:t>
            </a:r>
            <a:endParaRPr lang="en-A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Use creates significance...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smtClean="0"/>
              <a:t>We are at a time of experimentation (lots of different standards and approaches to using data) (make data available in the most useable way possible).</a:t>
            </a:r>
          </a:p>
          <a:p>
            <a:r>
              <a:rPr lang="en-AU" dirty="0" smtClean="0"/>
              <a:t>Data document’s better than ‘published’ PDFs etc. (they are OK if it is just one individual reader, but often we need a computer to read and manipulate data for new types of research)</a:t>
            </a:r>
          </a:p>
          <a:p>
            <a:r>
              <a:rPr lang="en-AU" dirty="0" smtClean="0"/>
              <a:t>Individual approaches (</a:t>
            </a:r>
            <a:r>
              <a:rPr lang="en-AU" dirty="0" err="1" smtClean="0"/>
              <a:t>ie</a:t>
            </a:r>
            <a:r>
              <a:rPr lang="en-AU" dirty="0" smtClean="0"/>
              <a:t>. </a:t>
            </a:r>
            <a:r>
              <a:rPr lang="en-AU" dirty="0" smtClean="0"/>
              <a:t>‘focussed systems’) </a:t>
            </a:r>
            <a:r>
              <a:rPr lang="en-AU" dirty="0" smtClean="0"/>
              <a:t>often easier to use </a:t>
            </a:r>
            <a:r>
              <a:rPr lang="en-AU" dirty="0" smtClean="0"/>
              <a:t>than broader </a:t>
            </a:r>
            <a:r>
              <a:rPr lang="en-AU" dirty="0" smtClean="0"/>
              <a:t>approaches 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Closing comments: Old data in new bottles?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AU" dirty="0" smtClean="0"/>
              <a:t>Unless data is discoverable and usable; there is little reason that it should be online as it can’t be built upon and advanced</a:t>
            </a:r>
          </a:p>
          <a:p>
            <a:r>
              <a:rPr lang="en-AU" dirty="0" smtClean="0"/>
              <a:t>Use of Data helps sustainability (many barriers to open access)</a:t>
            </a:r>
          </a:p>
          <a:p>
            <a:r>
              <a:rPr lang="en-AU" dirty="0" smtClean="0"/>
              <a:t>People create ‘significance’ through turning data into knowledge and wisdom...(many epistemological issues; quantitative research etc.)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http://www.versi.edu.au/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400" dirty="0" smtClean="0"/>
              <a:t>Questions?</a:t>
            </a:r>
            <a:endParaRPr lang="en-AU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Historical significance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Significance is a debate!</a:t>
            </a:r>
          </a:p>
          <a:p>
            <a:r>
              <a:rPr lang="en-AU" dirty="0" smtClean="0"/>
              <a:t>Centred upon a community</a:t>
            </a:r>
          </a:p>
          <a:p>
            <a:r>
              <a:rPr lang="en-AU" dirty="0" smtClean="0"/>
              <a:t>Different levels of significance (</a:t>
            </a:r>
            <a:r>
              <a:rPr lang="en-AU" dirty="0" err="1" smtClean="0"/>
              <a:t>ie</a:t>
            </a:r>
            <a:r>
              <a:rPr lang="en-AU" dirty="0" smtClean="0"/>
              <a:t>. local, regional, national, international; academic and public communities)</a:t>
            </a:r>
          </a:p>
          <a:p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Content Placeholder 5" descr="235993_medi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744" y="274638"/>
            <a:ext cx="8637950" cy="585320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27846"/>
            <a:ext cx="2895600" cy="593630"/>
          </a:xfrm>
        </p:spPr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Content Placeholder 5" descr="Acnewtram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413845" cy="5851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" name="Content Placeholder 5" descr="Melbourne_eight_hour_day_march-c19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586685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http://www.versi.edu.au/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Content Placeholder 5" descr="8-hou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389" y="274638"/>
            <a:ext cx="7629098" cy="585152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Content Placeholder 5" descr="ExhibitionHa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563484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http://www.versi.edu.au/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AU" sz="4400" dirty="0" smtClean="0"/>
              <a:t>  Does digitisation make something more historically significant?</a:t>
            </a:r>
            <a:endParaRPr lang="en-AU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http://www.versi.edu.au/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0C031-A307-2D48-8A4B-33FBFDA231E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SI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VeRSI-new</Template>
  <TotalTime>3703</TotalTime>
  <Words>480</Words>
  <Application>Microsoft Office PowerPoint</Application>
  <PresentationFormat>On-screen Show (4:3)</PresentationFormat>
  <Paragraphs>85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VeRSI-new</vt:lpstr>
      <vt:lpstr>Humanities perspectives on digital scholarship</vt:lpstr>
      <vt:lpstr>Slide 2</vt:lpstr>
      <vt:lpstr>Historical significance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Value-adding...</vt:lpstr>
      <vt:lpstr>Slide 14</vt:lpstr>
      <vt:lpstr>Adding a scholarly layer...</vt:lpstr>
      <vt:lpstr>Slide 16</vt:lpstr>
      <vt:lpstr>Slide 17</vt:lpstr>
      <vt:lpstr>Slide 18</vt:lpstr>
      <vt:lpstr>Slide 19</vt:lpstr>
      <vt:lpstr>Slide 20</vt:lpstr>
      <vt:lpstr>Slide 21</vt:lpstr>
      <vt:lpstr>Use creates significance...</vt:lpstr>
      <vt:lpstr>Closing comments: Old data in new bottles?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Lyle</dc:creator>
  <cp:lastModifiedBy>Craig</cp:lastModifiedBy>
  <cp:revision>91</cp:revision>
  <dcterms:created xsi:type="dcterms:W3CDTF">2009-08-03T05:02:20Z</dcterms:created>
  <dcterms:modified xsi:type="dcterms:W3CDTF">2011-12-12T01:59:40Z</dcterms:modified>
</cp:coreProperties>
</file>